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0" r:id="rId3"/>
    <p:sldId id="263" r:id="rId4"/>
    <p:sldId id="261" r:id="rId5"/>
    <p:sldId id="264" r:id="rId6"/>
    <p:sldId id="262" r:id="rId7"/>
    <p:sldId id="265" r:id="rId8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Dosis" pitchFamily="2" charset="0"/>
      <p:regular r:id="rId14"/>
      <p:bold r:id="rId15"/>
    </p:embeddedFont>
    <p:embeddedFont>
      <p:font typeface="Montserrat" panose="00000500000000000000" pitchFamily="50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4" roundtripDataSignature="AMtx7mgSFzXhIhhYlLLhnkhKkY8Esvva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9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f82d40dce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cf82d40dc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f82d40dce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cf82d40dc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4456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f82d40dce_6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cf82d40dce_6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f82d40dce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cf82d40dc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0f6edec7b9_0_4"/>
          <p:cNvSpPr txBox="1">
            <a:spLocks noGrp="1"/>
          </p:cNvSpPr>
          <p:nvPr>
            <p:ph type="ctrTitle"/>
          </p:nvPr>
        </p:nvSpPr>
        <p:spPr>
          <a:xfrm>
            <a:off x="415606" y="992767"/>
            <a:ext cx="5588700" cy="2412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" name="Google Shape;15;g10f6edec7b9_0_4"/>
          <p:cNvSpPr txBox="1">
            <a:spLocks noGrp="1"/>
          </p:cNvSpPr>
          <p:nvPr>
            <p:ph type="subTitle" idx="1"/>
          </p:nvPr>
        </p:nvSpPr>
        <p:spPr>
          <a:xfrm>
            <a:off x="415600" y="3540867"/>
            <a:ext cx="5588700" cy="129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" name="Google Shape;16;g10f6edec7b9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0f6edec7b9_0_39"/>
          <p:cNvSpPr txBox="1">
            <a:spLocks noGrp="1"/>
          </p:cNvSpPr>
          <p:nvPr>
            <p:ph type="title" hasCustomPrompt="1"/>
          </p:nvPr>
        </p:nvSpPr>
        <p:spPr>
          <a:xfrm>
            <a:off x="5004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g10f6edec7b9_0_39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g10f6edec7b9_0_3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0f6edec7b9_0_4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0f6edec7b9_0_45"/>
          <p:cNvSpPr txBox="1">
            <a:spLocks noGrp="1"/>
          </p:cNvSpPr>
          <p:nvPr>
            <p:ph type="title"/>
          </p:nvPr>
        </p:nvSpPr>
        <p:spPr>
          <a:xfrm>
            <a:off x="242589" y="213297"/>
            <a:ext cx="105156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g10f6edec7b9_0_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g10f6edec7b9_0_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58" name="Google Shape;58;g10f6edec7b9_0_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59" name="Google Shape;59;g10f6edec7b9_0_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f6edec7b9_0_8"/>
          <p:cNvSpPr txBox="1">
            <a:spLocks noGrp="1"/>
          </p:cNvSpPr>
          <p:nvPr>
            <p:ph type="title"/>
          </p:nvPr>
        </p:nvSpPr>
        <p:spPr>
          <a:xfrm>
            <a:off x="933600" y="2867800"/>
            <a:ext cx="103248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" name="Google Shape;19;g10f6edec7b9_0_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10f6edec7b9_0_11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" name="Google Shape;22;g10f6edec7b9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" name="Google Shape;23;g10f6edec7b9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f6edec7b9_0_15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Google Shape;26;g10f6edec7b9_0_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" name="Google Shape;27;g10f6edec7b9_0_1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f6edec7b9_0_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g10f6edec7b9_0_19"/>
          <p:cNvSpPr txBox="1">
            <a:spLocks noGrp="1"/>
          </p:cNvSpPr>
          <p:nvPr>
            <p:ph type="body" idx="1"/>
          </p:nvPr>
        </p:nvSpPr>
        <p:spPr>
          <a:xfrm>
            <a:off x="415600" y="2689900"/>
            <a:ext cx="5333100" cy="340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g10f6edec7b9_0_19"/>
          <p:cNvSpPr txBox="1">
            <a:spLocks noGrp="1"/>
          </p:cNvSpPr>
          <p:nvPr>
            <p:ph type="body" idx="2"/>
          </p:nvPr>
        </p:nvSpPr>
        <p:spPr>
          <a:xfrm>
            <a:off x="6443200" y="2883767"/>
            <a:ext cx="5333100" cy="320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" name="Google Shape;32;g10f6edec7b9_0_1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10f6edec7b9_0_25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6" name="Google Shape;36;g10f6edec7b9_0_25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g10f6edec7b9_0_2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0f6edec7b9_0_29"/>
          <p:cNvSpPr txBox="1">
            <a:spLocks noGrp="1"/>
          </p:cNvSpPr>
          <p:nvPr>
            <p:ph type="title"/>
          </p:nvPr>
        </p:nvSpPr>
        <p:spPr>
          <a:xfrm>
            <a:off x="1850800" y="7018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0" name="Google Shape;40;g10f6edec7b9_0_2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0f6edec7b9_0_32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g10f6edec7b9_0_32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4" name="Google Shape;44;g10f6edec7b9_0_32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5" name="Google Shape;45;g10f6edec7b9_0_32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g10f6edec7b9_0_3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0f6edec7b9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g10f6edec7b9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g10f6edec7b9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" descr="A close up of a logo&#10;&#10;Description automatically generated"/>
          <p:cNvPicPr preferRelativeResize="0"/>
          <p:nvPr/>
        </p:nvPicPr>
        <p:blipFill rotWithShape="1">
          <a:blip r:embed="rId3">
            <a:alphaModFix amt="52999"/>
          </a:blip>
          <a:srcRect r="62945"/>
          <a:stretch/>
        </p:blipFill>
        <p:spPr>
          <a:xfrm flipH="1">
            <a:off x="9117899" y="3211537"/>
            <a:ext cx="3042362" cy="342100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"/>
          <p:cNvSpPr txBox="1"/>
          <p:nvPr/>
        </p:nvSpPr>
        <p:spPr>
          <a:xfrm>
            <a:off x="505802" y="952290"/>
            <a:ext cx="4465723" cy="230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Intellegend</a:t>
            </a:r>
            <a:endParaRPr lang="en-US"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lt1"/>
                </a:solidFill>
                <a:latin typeface="Montserrat"/>
                <a:sym typeface="Montserrat"/>
              </a:rPr>
              <a:t>Ecommerce Churn Prediction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66" name="Google Shape;66;p1"/>
          <p:cNvSpPr txBox="1"/>
          <p:nvPr/>
        </p:nvSpPr>
        <p:spPr>
          <a:xfrm>
            <a:off x="491867" y="3402016"/>
            <a:ext cx="3064500" cy="18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Dokumen Laporan Final Project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7" name="Google Shape;67;p1"/>
          <p:cNvCxnSpPr/>
          <p:nvPr/>
        </p:nvCxnSpPr>
        <p:spPr>
          <a:xfrm>
            <a:off x="636494" y="3231896"/>
            <a:ext cx="2524500" cy="231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8" name="Google Shape;68;p1"/>
          <p:cNvSpPr txBox="1"/>
          <p:nvPr/>
        </p:nvSpPr>
        <p:spPr>
          <a:xfrm>
            <a:off x="505802" y="5284715"/>
            <a:ext cx="3225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(dipresentasikan setiap sesi mentoring)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cf82d40dce_0_26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cf82d40dce_0_26"/>
          <p:cNvSpPr txBox="1"/>
          <p:nvPr/>
        </p:nvSpPr>
        <p:spPr>
          <a:xfrm>
            <a:off x="988345" y="1196337"/>
            <a:ext cx="10533000" cy="42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Dosis" pitchFamily="2" charset="0"/>
              </a:rPr>
              <a:t>S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Dosis" pitchFamily="2" charset="0"/>
              </a:rPr>
              <a:t>plit training and unseen data (test data)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b="0" i="0" dirty="0">
                <a:solidFill>
                  <a:srgbClr val="000000"/>
                </a:solidFill>
                <a:effectLst/>
                <a:latin typeface="Dosis" pitchFamily="2" charset="0"/>
              </a:rPr>
              <a:t>Drop duplicated data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b="0" i="0" dirty="0">
                <a:solidFill>
                  <a:srgbClr val="000000"/>
                </a:solidFill>
                <a:effectLst/>
                <a:latin typeface="Dosis" pitchFamily="2" charset="0"/>
              </a:rPr>
              <a:t>Drop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customerID</a:t>
            </a:r>
            <a:endParaRPr lang="en-US" sz="1700" b="0" i="0" dirty="0">
              <a:solidFill>
                <a:srgbClr val="000000"/>
              </a:solidFill>
              <a:effectLst/>
              <a:latin typeface="Dosis" pitchFamily="2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PreferredLoginDevice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Dosis" pitchFamily="2" charset="0"/>
              </a:rPr>
              <a:t>: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merubah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Dosis" pitchFamily="2" charset="0"/>
              </a:rPr>
              <a:t> category "Mobile Phone"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menjadi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Dosis" pitchFamily="2" charset="0"/>
              </a:rPr>
              <a:t> "Phone"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PreferredPaymentMode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Dosis" pitchFamily="2" charset="0"/>
              </a:rPr>
              <a:t>: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merubah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Dosis" pitchFamily="2" charset="0"/>
              </a:rPr>
              <a:t> category CC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menjadi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Dosis" pitchFamily="2" charset="0"/>
              </a:rPr>
              <a:t> Credit Card dan COD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menjadi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Dosis" pitchFamily="2" charset="0"/>
              </a:rPr>
              <a:t> Cash on Delivery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b="0" i="0" dirty="0">
                <a:solidFill>
                  <a:srgbClr val="000000"/>
                </a:solidFill>
                <a:effectLst/>
                <a:latin typeface="Dosis" pitchFamily="2" charset="0"/>
              </a:rPr>
              <a:t>Handle missing value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b="0" i="0" dirty="0">
                <a:solidFill>
                  <a:srgbClr val="000000"/>
                </a:solidFill>
                <a:effectLst/>
                <a:latin typeface="Dosis" pitchFamily="2" charset="0"/>
              </a:rPr>
              <a:t>Feature selection: Tenure,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CityTier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Dosis" pitchFamily="2" charset="0"/>
              </a:rPr>
              <a:t>,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WarehouseToHome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Dosis" pitchFamily="2" charset="0"/>
              </a:rPr>
              <a:t>, Complain,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DaySinceLastOrder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Dosis" pitchFamily="2" charset="0"/>
              </a:rPr>
              <a:t>,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CashbackAmount</a:t>
            </a:r>
            <a:endParaRPr lang="en-US" sz="1700" b="0" i="0" dirty="0">
              <a:solidFill>
                <a:srgbClr val="000000"/>
              </a:solidFill>
              <a:effectLst/>
              <a:latin typeface="Dosis" pitchFamily="2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b="0" i="0" dirty="0">
                <a:solidFill>
                  <a:srgbClr val="000000"/>
                </a:solidFill>
                <a:effectLst/>
                <a:latin typeface="Dosis" pitchFamily="2" charset="0"/>
              </a:rPr>
              <a:t>Prevent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multicolinearity</a:t>
            </a:r>
            <a:endParaRPr lang="en-US" sz="1700" b="0" i="0" dirty="0">
              <a:solidFill>
                <a:srgbClr val="000000"/>
              </a:solidFill>
              <a:effectLst/>
              <a:latin typeface="Dosis" pitchFamily="2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 err="1">
                <a:latin typeface="Dosis" pitchFamily="2" charset="0"/>
              </a:rPr>
              <a:t>Boxcox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Dosis" pitchFamily="2" charset="0"/>
              </a:rPr>
              <a:t> transform: Tenure,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WarehouseToHome</a:t>
            </a:r>
            <a:r>
              <a:rPr lang="en-US" sz="1700" dirty="0">
                <a:latin typeface="Dosis" pitchFamily="2" charset="0"/>
              </a:rPr>
              <a:t>,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DaySinceLastOrder</a:t>
            </a:r>
            <a:endParaRPr lang="en-US" sz="1700" b="0" i="0" dirty="0">
              <a:solidFill>
                <a:srgbClr val="000000"/>
              </a:solidFill>
              <a:effectLst/>
              <a:latin typeface="Dosis" pitchFamily="2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Dosis" pitchFamily="2" charset="0"/>
              </a:rPr>
              <a:t>D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Dosis" pitchFamily="2" charset="0"/>
              </a:rPr>
              <a:t>ata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sudah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dilihat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Dosis" pitchFamily="2" charset="0"/>
              </a:rPr>
              <a:t> pada EDA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bahwa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tidak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ada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Dosis" pitchFamily="2" charset="0"/>
              </a:rPr>
              <a:t> outlier ( data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masuk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akal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Dosis" pitchFamily="2" charset="0"/>
              </a:rPr>
              <a:t> dan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terlihat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nyata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Dosis" pitchFamily="2" charset="0"/>
              </a:rPr>
              <a:t> )</a:t>
            </a:r>
          </a:p>
        </p:txBody>
      </p:sp>
      <p:sp>
        <p:nvSpPr>
          <p:cNvPr id="104" name="Google Shape;104;gcf82d40dce_0_26"/>
          <p:cNvSpPr txBox="1"/>
          <p:nvPr/>
        </p:nvSpPr>
        <p:spPr>
          <a:xfrm>
            <a:off x="909420" y="527642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Things to do: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cf82d40dce_0_26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cf82d40dce_0_26"/>
          <p:cNvSpPr txBox="1"/>
          <p:nvPr/>
        </p:nvSpPr>
        <p:spPr>
          <a:xfrm>
            <a:off x="988345" y="1196337"/>
            <a:ext cx="10533000" cy="42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Duplicated data: </a:t>
            </a:r>
            <a:r>
              <a:rPr lang="en-US" sz="2000" dirty="0" err="1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Tidak</a:t>
            </a:r>
            <a:r>
              <a:rPr lang="en-US" sz="2000" dirty="0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terdapat</a:t>
            </a:r>
            <a:r>
              <a:rPr lang="en-US" sz="2000" dirty="0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 data yang duplicate</a:t>
            </a:r>
          </a:p>
          <a:p>
            <a:pPr marL="342900" marR="0" lvl="0" indent="-34290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Drop </a:t>
            </a:r>
            <a:r>
              <a:rPr lang="en-US" sz="2000" dirty="0" err="1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CustomerID</a:t>
            </a:r>
            <a:r>
              <a:rPr lang="en-US" sz="2000" dirty="0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: </a:t>
            </a:r>
            <a:r>
              <a:rPr lang="en-US" sz="2000" dirty="0" err="1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karena</a:t>
            </a:r>
            <a:r>
              <a:rPr lang="en-US" sz="2000" dirty="0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CustomerID</a:t>
            </a:r>
            <a:r>
              <a:rPr lang="en-US" sz="2000" dirty="0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mempunyai</a:t>
            </a:r>
            <a:r>
              <a:rPr lang="en-US" sz="2000" dirty="0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terlalu</a:t>
            </a:r>
            <a:r>
              <a:rPr lang="en-US" sz="2000" dirty="0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banyak</a:t>
            </a:r>
            <a:r>
              <a:rPr lang="en-US" sz="2000" dirty="0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 unique value </a:t>
            </a:r>
            <a:r>
              <a:rPr lang="en-US" sz="2000" dirty="0" err="1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maka</a:t>
            </a:r>
            <a:r>
              <a:rPr lang="en-US" sz="2000" dirty="0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tidak</a:t>
            </a:r>
            <a:r>
              <a:rPr lang="en-US" sz="2000" dirty="0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akan</a:t>
            </a:r>
            <a:r>
              <a:rPr lang="en-US" sz="2000" dirty="0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memberi</a:t>
            </a:r>
            <a:r>
              <a:rPr lang="en-US" sz="2000" dirty="0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informasi</a:t>
            </a:r>
            <a:r>
              <a:rPr lang="en-US" sz="2000" dirty="0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 pada model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PreferredLoginDevice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Dosis" pitchFamily="2" charset="0"/>
              </a:rPr>
              <a:t>: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merubah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Dosis" pitchFamily="2" charset="0"/>
              </a:rPr>
              <a:t> category "Mobile Phone"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menjadi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Dosis" pitchFamily="2" charset="0"/>
              </a:rPr>
              <a:t> "Phone"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PreferredPaymentMode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Dosis" pitchFamily="2" charset="0"/>
              </a:rPr>
              <a:t>: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merubah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Dosis" pitchFamily="2" charset="0"/>
              </a:rPr>
              <a:t> category CC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menjadi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Dosis" pitchFamily="2" charset="0"/>
              </a:rPr>
              <a:t> Credit Card dan COD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menjadi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Dosis" pitchFamily="2" charset="0"/>
              </a:rPr>
              <a:t> Cash on Delivery</a:t>
            </a:r>
          </a:p>
          <a:p>
            <a:pPr marL="342900" marR="0" lvl="0" indent="-34290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Handle missing value: </a:t>
            </a:r>
            <a:r>
              <a:rPr lang="en-US" sz="2000" dirty="0" err="1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dengan</a:t>
            </a:r>
            <a:r>
              <a:rPr lang="en-US" sz="2000" dirty="0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 median pada </a:t>
            </a:r>
            <a:r>
              <a:rPr lang="en-US" sz="2000" dirty="0" err="1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kolom</a:t>
            </a:r>
            <a:r>
              <a:rPr lang="en-US" sz="2000" dirty="0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 numerical dan modus pada </a:t>
            </a:r>
            <a:r>
              <a:rPr lang="en-US" sz="2000" dirty="0" err="1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kolom</a:t>
            </a:r>
            <a:r>
              <a:rPr lang="en-US" sz="2000" dirty="0">
                <a:solidFill>
                  <a:schemeClr val="dk1"/>
                </a:solidFill>
                <a:latin typeface="Dosis" pitchFamily="2" charset="0"/>
                <a:ea typeface="Dosis"/>
                <a:cs typeface="Dosis"/>
                <a:sym typeface="Dosis"/>
              </a:rPr>
              <a:t> categorical</a:t>
            </a:r>
            <a:endParaRPr sz="2000" dirty="0">
              <a:solidFill>
                <a:schemeClr val="dk1"/>
              </a:solidFill>
              <a:latin typeface="Dosis" pitchFamily="2" charset="0"/>
              <a:ea typeface="Dosis"/>
              <a:cs typeface="Dosis"/>
              <a:sym typeface="Dosis"/>
            </a:endParaRPr>
          </a:p>
        </p:txBody>
      </p:sp>
      <p:sp>
        <p:nvSpPr>
          <p:cNvPr id="104" name="Google Shape;104;gcf82d40dce_0_26"/>
          <p:cNvSpPr txBox="1"/>
          <p:nvPr/>
        </p:nvSpPr>
        <p:spPr>
          <a:xfrm>
            <a:off x="909420" y="527642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Data Cleansing</a:t>
            </a:r>
            <a:endParaRPr sz="3200" b="1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489756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gcf82d40dce_6_7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cf82d40dce_6_7"/>
          <p:cNvSpPr txBox="1"/>
          <p:nvPr/>
        </p:nvSpPr>
        <p:spPr>
          <a:xfrm>
            <a:off x="909420" y="527642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Data Cleansing</a:t>
            </a:r>
            <a:endParaRPr sz="3200" b="1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FDB44B-E251-4FCD-95FA-8FB100FB4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420" y="1238778"/>
            <a:ext cx="4769522" cy="14629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AB5BD3-2162-42C5-ACDB-921B428BAD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420" y="2897435"/>
            <a:ext cx="8679543" cy="3766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0E8656-86DE-439F-97DF-C38511F01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860" y="1323142"/>
            <a:ext cx="4016374" cy="5154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E49A8-48B1-4A40-A077-E05ED9149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686" y="1300358"/>
            <a:ext cx="3762844" cy="5139187"/>
          </a:xfrm>
          <a:prstGeom prst="rect">
            <a:avLst/>
          </a:prstGeom>
        </p:spPr>
      </p:pic>
      <p:sp>
        <p:nvSpPr>
          <p:cNvPr id="8" name="Google Shape;113;gcf82d40dce_6_7">
            <a:extLst>
              <a:ext uri="{FF2B5EF4-FFF2-40B4-BE49-F238E27FC236}">
                <a16:creationId xmlns:a16="http://schemas.microsoft.com/office/drawing/2014/main" id="{3BB80A37-A4DF-4E16-8E53-449CC3B4B9D8}"/>
              </a:ext>
            </a:extLst>
          </p:cNvPr>
          <p:cNvSpPr txBox="1"/>
          <p:nvPr/>
        </p:nvSpPr>
        <p:spPr>
          <a:xfrm>
            <a:off x="909420" y="527642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Data Cleansing</a:t>
            </a:r>
            <a:endParaRPr sz="3200" b="1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79070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gcf82d40dce_0_15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cf82d40dce_0_15"/>
          <p:cNvSpPr txBox="1"/>
          <p:nvPr/>
        </p:nvSpPr>
        <p:spPr>
          <a:xfrm>
            <a:off x="959101" y="85200"/>
            <a:ext cx="88302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Pre-processing (Feature Encoding)</a:t>
            </a:r>
            <a:endParaRPr sz="3200" b="1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gcf82d40dce_0_15"/>
          <p:cNvSpPr txBox="1"/>
          <p:nvPr/>
        </p:nvSpPr>
        <p:spPr>
          <a:xfrm>
            <a:off x="1035850" y="696638"/>
            <a:ext cx="10091186" cy="21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Karena </a:t>
            </a:r>
            <a:r>
              <a:rPr lang="en-US" sz="28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seluruh</a:t>
            </a:r>
            <a:r>
              <a:rPr lang="en-US" sz="2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fitur</a:t>
            </a:r>
            <a:r>
              <a:rPr lang="en-US" sz="2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yang </a:t>
            </a:r>
            <a:r>
              <a:rPr lang="en-US" sz="28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terpilih</a:t>
            </a:r>
            <a:r>
              <a:rPr lang="en-US" sz="2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mempunyai</a:t>
            </a:r>
            <a:r>
              <a:rPr lang="en-US" sz="2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tipe</a:t>
            </a:r>
            <a:r>
              <a:rPr lang="en-US" sz="2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data </a:t>
            </a:r>
            <a:r>
              <a:rPr lang="en-US" sz="28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numerik</a:t>
            </a:r>
            <a:r>
              <a:rPr lang="en-US" sz="2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, </a:t>
            </a:r>
            <a:r>
              <a:rPr lang="en-US" sz="28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maka</a:t>
            </a:r>
            <a:r>
              <a:rPr lang="en-US" sz="2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feature encoding </a:t>
            </a:r>
            <a:r>
              <a:rPr lang="en-US" sz="28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tidak</a:t>
            </a:r>
            <a:r>
              <a:rPr lang="en-US" sz="2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diperlukan</a:t>
            </a:r>
            <a:endParaRPr sz="28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9E328E-78E4-42F3-B867-AF13E9380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125" y="1365379"/>
            <a:ext cx="3712427" cy="53679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4;gcf82d40dce_0_15">
            <a:extLst>
              <a:ext uri="{FF2B5EF4-FFF2-40B4-BE49-F238E27FC236}">
                <a16:creationId xmlns:a16="http://schemas.microsoft.com/office/drawing/2014/main" id="{87907129-D4FC-487D-8160-9059D955B8AE}"/>
              </a:ext>
            </a:extLst>
          </p:cNvPr>
          <p:cNvSpPr txBox="1"/>
          <p:nvPr/>
        </p:nvSpPr>
        <p:spPr>
          <a:xfrm>
            <a:off x="981134" y="371639"/>
            <a:ext cx="88302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Pre-processing (Remove Outlier)</a:t>
            </a:r>
            <a:endParaRPr sz="3200" b="1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126;gcf82d40dce_0_15">
            <a:extLst>
              <a:ext uri="{FF2B5EF4-FFF2-40B4-BE49-F238E27FC236}">
                <a16:creationId xmlns:a16="http://schemas.microsoft.com/office/drawing/2014/main" id="{0845E7DB-87AB-4350-A5DE-9F1E58474694}"/>
              </a:ext>
            </a:extLst>
          </p:cNvPr>
          <p:cNvSpPr txBox="1"/>
          <p:nvPr/>
        </p:nvSpPr>
        <p:spPr>
          <a:xfrm>
            <a:off x="1050407" y="1317000"/>
            <a:ext cx="10091186" cy="21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Karena pada EDA </a:t>
            </a:r>
            <a:r>
              <a:rPr lang="en-US" sz="28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sudah</a:t>
            </a:r>
            <a:r>
              <a:rPr lang="en-US" sz="2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dilihat</a:t>
            </a:r>
            <a:r>
              <a:rPr lang="en-US" sz="2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bahwa</a:t>
            </a:r>
            <a:r>
              <a:rPr lang="en-US" sz="2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data-data yang </a:t>
            </a:r>
            <a:r>
              <a:rPr lang="en-US" sz="28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bernilai</a:t>
            </a:r>
            <a:r>
              <a:rPr lang="en-US" sz="2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cukup</a:t>
            </a:r>
            <a:r>
              <a:rPr lang="en-US" sz="2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ekstrim</a:t>
            </a:r>
            <a:r>
              <a:rPr lang="en-US" sz="2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adalah</a:t>
            </a:r>
            <a:r>
              <a:rPr lang="en-US" sz="2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data yang </a:t>
            </a:r>
            <a:r>
              <a:rPr lang="en-US" sz="28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berasal</a:t>
            </a:r>
            <a:r>
              <a:rPr lang="en-US" sz="2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dari</a:t>
            </a:r>
            <a:r>
              <a:rPr lang="en-US" sz="2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dunia </a:t>
            </a:r>
            <a:r>
              <a:rPr lang="en-US" sz="28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nyata</a:t>
            </a:r>
            <a:r>
              <a:rPr lang="en-US" sz="2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(</a:t>
            </a:r>
            <a:r>
              <a:rPr lang="en-US" sz="28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masih</a:t>
            </a:r>
            <a:r>
              <a:rPr lang="en-US" sz="2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mungkin</a:t>
            </a:r>
            <a:r>
              <a:rPr lang="en-US" sz="2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terjadi</a:t>
            </a:r>
            <a:r>
              <a:rPr lang="en-US" sz="2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) </a:t>
            </a:r>
            <a:r>
              <a:rPr lang="en-US" sz="28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maka</a:t>
            </a:r>
            <a:r>
              <a:rPr lang="en-US" sz="2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tidak</a:t>
            </a:r>
            <a:r>
              <a:rPr lang="en-US" sz="2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dilakukan</a:t>
            </a:r>
            <a:r>
              <a:rPr lang="en-US" sz="2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remove outlier </a:t>
            </a:r>
            <a:r>
              <a:rPr lang="en-US" sz="28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untuk</a:t>
            </a:r>
            <a:r>
              <a:rPr lang="en-US" sz="2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menjaga</a:t>
            </a:r>
            <a:r>
              <a:rPr lang="en-US" sz="2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keaslian</a:t>
            </a:r>
            <a:r>
              <a:rPr lang="en-US" sz="2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data.</a:t>
            </a:r>
            <a:endParaRPr sz="28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351867414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231</Words>
  <Application>Microsoft Office PowerPoint</Application>
  <PresentationFormat>Widescreen</PresentationFormat>
  <Paragraphs>27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Dosis</vt:lpstr>
      <vt:lpstr>Arial</vt:lpstr>
      <vt:lpstr>Calibri</vt:lpstr>
      <vt:lpstr>Montserrat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msoffice5650</dc:creator>
  <cp:lastModifiedBy>BRYAN TAMIN</cp:lastModifiedBy>
  <cp:revision>2</cp:revision>
  <dcterms:created xsi:type="dcterms:W3CDTF">2020-04-28T06:06:52Z</dcterms:created>
  <dcterms:modified xsi:type="dcterms:W3CDTF">2022-02-18T16:28:02Z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0x0101007A90A3EAE74D784A98B166F67BEEB090</vt:lpwstr>
  </property>
</Properties>
</file>